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D1EC-6F60-4685-9660-D044AD9DD973}" type="datetimeFigureOut">
              <a:rPr lang="cs-CZ" smtClean="0"/>
              <a:t>03.05.2023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0443A19-AC1D-4C49-B178-48E17CB63E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4392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D1EC-6F60-4685-9660-D044AD9DD973}" type="datetimeFigureOut">
              <a:rPr lang="cs-CZ" smtClean="0"/>
              <a:t>03.05.2023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0443A19-AC1D-4C49-B178-48E17CB63E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0031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D1EC-6F60-4685-9660-D044AD9DD973}" type="datetimeFigureOut">
              <a:rPr lang="cs-CZ" smtClean="0"/>
              <a:t>03.05.2023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0443A19-AC1D-4C49-B178-48E17CB63E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45699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D1EC-6F60-4685-9660-D044AD9DD973}" type="datetimeFigureOut">
              <a:rPr lang="cs-CZ" smtClean="0"/>
              <a:t>03.05.2023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0443A19-AC1D-4C49-B178-48E17CB63E21}" type="slidenum">
              <a:rPr lang="cs-CZ" smtClean="0"/>
              <a:t>‹#›</a:t>
            </a:fld>
            <a:endParaRPr lang="cs-CZ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58413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D1EC-6F60-4685-9660-D044AD9DD973}" type="datetimeFigureOut">
              <a:rPr lang="cs-CZ" smtClean="0"/>
              <a:t>03.05.2023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0443A19-AC1D-4C49-B178-48E17CB63E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74173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D1EC-6F60-4685-9660-D044AD9DD973}" type="datetimeFigureOut">
              <a:rPr lang="cs-CZ" smtClean="0"/>
              <a:t>03.05.2023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3A19-AC1D-4C49-B178-48E17CB63E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219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D1EC-6F60-4685-9660-D044AD9DD973}" type="datetimeFigureOut">
              <a:rPr lang="cs-CZ" smtClean="0"/>
              <a:t>03.05.2023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3A19-AC1D-4C49-B178-48E17CB63E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35877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D1EC-6F60-4685-9660-D044AD9DD973}" type="datetimeFigureOut">
              <a:rPr lang="cs-CZ" smtClean="0"/>
              <a:t>03.05.2023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3A19-AC1D-4C49-B178-48E17CB63E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7861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022AD1EC-6F60-4685-9660-D044AD9DD973}" type="datetimeFigureOut">
              <a:rPr lang="cs-CZ" smtClean="0"/>
              <a:t>03.05.2023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0443A19-AC1D-4C49-B178-48E17CB63E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2421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D1EC-6F60-4685-9660-D044AD9DD973}" type="datetimeFigureOut">
              <a:rPr lang="cs-CZ" smtClean="0"/>
              <a:t>03.05.2023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3A19-AC1D-4C49-B178-48E17CB63E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9222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D1EC-6F60-4685-9660-D044AD9DD973}" type="datetimeFigureOut">
              <a:rPr lang="cs-CZ" smtClean="0"/>
              <a:t>03.05.2023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0443A19-AC1D-4C49-B178-48E17CB63E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8372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D1EC-6F60-4685-9660-D044AD9DD973}" type="datetimeFigureOut">
              <a:rPr lang="cs-CZ" smtClean="0"/>
              <a:t>03.05.2023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3A19-AC1D-4C49-B178-48E17CB63E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9527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D1EC-6F60-4685-9660-D044AD9DD973}" type="datetimeFigureOut">
              <a:rPr lang="cs-CZ" smtClean="0"/>
              <a:t>03.05.2023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3A19-AC1D-4C49-B178-48E17CB63E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0444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D1EC-6F60-4685-9660-D044AD9DD973}" type="datetimeFigureOut">
              <a:rPr lang="cs-CZ" smtClean="0"/>
              <a:t>03.05.2023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3A19-AC1D-4C49-B178-48E17CB63E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3069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D1EC-6F60-4685-9660-D044AD9DD973}" type="datetimeFigureOut">
              <a:rPr lang="cs-CZ" smtClean="0"/>
              <a:t>03.05.2023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3A19-AC1D-4C49-B178-48E17CB63E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81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D1EC-6F60-4685-9660-D044AD9DD973}" type="datetimeFigureOut">
              <a:rPr lang="cs-CZ" smtClean="0"/>
              <a:t>03.05.2023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3A19-AC1D-4C49-B178-48E17CB63E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8507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D1EC-6F60-4685-9660-D044AD9DD973}" type="datetimeFigureOut">
              <a:rPr lang="cs-CZ" smtClean="0"/>
              <a:t>03.05.2023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3A19-AC1D-4C49-B178-48E17CB63E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8642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AD1EC-6F60-4685-9660-D044AD9DD973}" type="datetimeFigureOut">
              <a:rPr lang="cs-CZ" smtClean="0"/>
              <a:t>03.05.2023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43A19-AC1D-4C49-B178-48E17CB63E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82540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361828-094B-0BF8-E739-10B0B4373B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Analýza pobočkové sítě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B5B8CDC-8406-6DA8-C860-95993B9A18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K 1.5.2023</a:t>
            </a:r>
          </a:p>
        </p:txBody>
      </p:sp>
      <p:pic>
        <p:nvPicPr>
          <p:cNvPr id="5" name="Grafický objekt 4" descr="Lupa">
            <a:extLst>
              <a:ext uri="{FF2B5EF4-FFF2-40B4-BE49-F238E27FC236}">
                <a16:creationId xmlns:a16="http://schemas.microsoft.com/office/drawing/2014/main" id="{254FBF9F-2A54-F5C7-67D5-6D51DF868E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46672" y="398652"/>
            <a:ext cx="1830198" cy="1830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899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791F7C-8A3F-AE4B-E14C-775EF6A75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Stav pobočkové sítě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62A69F2-87F8-323F-BDBE-DCD201B27B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SuperBanka</a:t>
            </a:r>
            <a:r>
              <a:rPr lang="cs-CZ" dirty="0"/>
              <a:t> a.s. má druhou největší pobočkovou síť v ČR, s více než 300 pobočkami.</a:t>
            </a:r>
          </a:p>
          <a:p>
            <a:r>
              <a:rPr lang="cs-CZ" dirty="0"/>
              <a:t>Pobočky jsou často (60%) umístněny na lukrativních místech, s velkou koncentrací lidí.</a:t>
            </a:r>
          </a:p>
          <a:p>
            <a:r>
              <a:rPr lang="cs-CZ" dirty="0"/>
              <a:t>V cca třiceti procentech případů jsou, v dané oblasti, jedinou finanční institucí.</a:t>
            </a:r>
          </a:p>
          <a:p>
            <a:r>
              <a:rPr lang="cs-CZ" dirty="0"/>
              <a:t>Pobočková síť pokrývá více městských částí u velkých a středních měst, pokrývá ale i malá města, městyse a vesnice nad 1500 obyvatel.</a:t>
            </a:r>
          </a:p>
        </p:txBody>
      </p:sp>
    </p:spTree>
    <p:extLst>
      <p:ext uri="{BB962C8B-B14F-4D97-AF65-F5344CB8AC3E}">
        <p14:creationId xmlns:p14="http://schemas.microsoft.com/office/powerpoint/2010/main" val="2637421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B273D2-2B55-2154-74E3-19316FB52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Důležitost pobočkové sítě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C1422EC-88B1-1AC9-2383-4F9167A93E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Velká pobočková síť definuje status banky mezi ostatními a odlišuje naši banku od malých bank, které poskytují své služby především prostřednictvím elektronických kanálů.</a:t>
            </a:r>
          </a:p>
          <a:p>
            <a:r>
              <a:rPr lang="cs-CZ" dirty="0"/>
              <a:t>Stále existuje segment lidí (zejména starší občané), kteří nechtějí, nebo nemohou používat mobilní a internetové bankovnictví.</a:t>
            </a:r>
          </a:p>
          <a:p>
            <a:r>
              <a:rPr lang="cs-CZ" dirty="0"/>
              <a:t>Pobočky banky jsou často používány pro svoz peněz od obchodníků.</a:t>
            </a:r>
          </a:p>
          <a:p>
            <a:r>
              <a:rPr lang="cs-CZ" dirty="0"/>
              <a:t>Existují lukrativní klienti, kteří vyžadují osobní přístup.</a:t>
            </a:r>
          </a:p>
          <a:p>
            <a:r>
              <a:rPr lang="cs-CZ" dirty="0"/>
              <a:t>Pro pokročilé produkty (hypotéky, investice) jsou dosažitelné pobočky nezbytné.</a:t>
            </a:r>
          </a:p>
        </p:txBody>
      </p:sp>
    </p:spTree>
    <p:extLst>
      <p:ext uri="{BB962C8B-B14F-4D97-AF65-F5344CB8AC3E}">
        <p14:creationId xmlns:p14="http://schemas.microsoft.com/office/powerpoint/2010/main" val="608073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6C3321-52AA-2420-50EB-1CCB0E535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Využití pobočkové sítě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B20C3ED-6643-FDF6-7EB0-6A9421F100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Využití pobočkové sítě se neustále snižuje a to vlivem využívání internetového a mobilního bankovnictví, zejména u mladší generace.</a:t>
            </a:r>
          </a:p>
          <a:p>
            <a:r>
              <a:rPr lang="cs-CZ" dirty="0"/>
              <a:t>Mnoho poboček se stává nerentabilními, neboť náklady na zaměstnance i vlastní provoz pobočky stoupají.</a:t>
            </a:r>
          </a:p>
          <a:p>
            <a:r>
              <a:rPr lang="cs-CZ" dirty="0"/>
              <a:t>Ve velkých městech jsou pobočky ve stejných lokalitách, jako pobočky konkurenčních bank, což rovněž snižuje jejich využití.</a:t>
            </a:r>
          </a:p>
          <a:p>
            <a:r>
              <a:rPr lang="cs-CZ" dirty="0"/>
              <a:t>Větší využití zaznamenávají pobočky, v jejichž bezprostředním okolí jsou i další služby, například trafika, obchod z potravinami, pošta či městský úřad.</a:t>
            </a:r>
          </a:p>
        </p:txBody>
      </p:sp>
    </p:spTree>
    <p:extLst>
      <p:ext uri="{BB962C8B-B14F-4D97-AF65-F5344CB8AC3E}">
        <p14:creationId xmlns:p14="http://schemas.microsoft.com/office/powerpoint/2010/main" val="1325243237"/>
      </p:ext>
    </p:extLst>
  </p:cSld>
  <p:clrMapOvr>
    <a:masterClrMapping/>
  </p:clrMapOvr>
</p:sld>
</file>

<file path=ppt/theme/theme1.xml><?xml version="1.0" encoding="utf-8"?>
<a:theme xmlns:a="http://schemas.openxmlformats.org/drawingml/2006/main" name="Berlín">
  <a:themeElements>
    <a:clrScheme name="Berlí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í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í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TM04033917[[fn=Berlín]]</Template>
  <TotalTime>22</TotalTime>
  <Words>249</Words>
  <Application>Microsoft Office PowerPoint</Application>
  <PresentationFormat>Širokoúhlá obrazovka</PresentationFormat>
  <Paragraphs>18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7" baseType="lpstr">
      <vt:lpstr>Arial</vt:lpstr>
      <vt:lpstr>Trebuchet MS</vt:lpstr>
      <vt:lpstr>Berlín</vt:lpstr>
      <vt:lpstr>Analýza pobočkové sítě</vt:lpstr>
      <vt:lpstr>Stav pobočkové sítě</vt:lpstr>
      <vt:lpstr>Důležitost pobočkové sítě</vt:lpstr>
      <vt:lpstr>Využití pobočkové sítě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Analýza pobočkové sítě</dc:title>
  <dc:creator>Petr Kalíš</dc:creator>
  <cp:lastModifiedBy>Petr Kalíš</cp:lastModifiedBy>
  <cp:revision>3</cp:revision>
  <dcterms:created xsi:type="dcterms:W3CDTF">2023-05-03T05:26:16Z</dcterms:created>
  <dcterms:modified xsi:type="dcterms:W3CDTF">2023-05-03T05:48:35Z</dcterms:modified>
</cp:coreProperties>
</file>